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53"/>
  </p:notesMasterIdLst>
  <p:sldIdLst>
    <p:sldId id="307" r:id="rId2"/>
    <p:sldId id="308" r:id="rId3"/>
    <p:sldId id="309" r:id="rId4"/>
    <p:sldId id="259" r:id="rId5"/>
    <p:sldId id="261" r:id="rId6"/>
    <p:sldId id="262" r:id="rId7"/>
    <p:sldId id="264" r:id="rId8"/>
    <p:sldId id="290" r:id="rId9"/>
    <p:sldId id="291" r:id="rId10"/>
    <p:sldId id="292" r:id="rId11"/>
    <p:sldId id="294" r:id="rId12"/>
    <p:sldId id="310" r:id="rId13"/>
    <p:sldId id="282" r:id="rId14"/>
    <p:sldId id="283" r:id="rId15"/>
    <p:sldId id="284" r:id="rId16"/>
    <p:sldId id="266" r:id="rId17"/>
    <p:sldId id="267" r:id="rId18"/>
    <p:sldId id="268" r:id="rId19"/>
    <p:sldId id="295" r:id="rId20"/>
    <p:sldId id="296" r:id="rId21"/>
    <p:sldId id="285" r:id="rId22"/>
    <p:sldId id="286" r:id="rId23"/>
    <p:sldId id="287" r:id="rId24"/>
    <p:sldId id="269" r:id="rId25"/>
    <p:sldId id="297" r:id="rId26"/>
    <p:sldId id="311" r:id="rId27"/>
    <p:sldId id="298" r:id="rId28"/>
    <p:sldId id="288" r:id="rId29"/>
    <p:sldId id="289" r:id="rId30"/>
    <p:sldId id="270" r:id="rId31"/>
    <p:sldId id="271" r:id="rId32"/>
    <p:sldId id="272" r:id="rId33"/>
    <p:sldId id="273" r:id="rId34"/>
    <p:sldId id="312" r:id="rId35"/>
    <p:sldId id="274" r:id="rId36"/>
    <p:sldId id="299" r:id="rId37"/>
    <p:sldId id="300" r:id="rId38"/>
    <p:sldId id="275" r:id="rId39"/>
    <p:sldId id="276" r:id="rId40"/>
    <p:sldId id="301" r:id="rId41"/>
    <p:sldId id="277" r:id="rId42"/>
    <p:sldId id="302" r:id="rId43"/>
    <p:sldId id="303" r:id="rId44"/>
    <p:sldId id="305" r:id="rId45"/>
    <p:sldId id="304" r:id="rId46"/>
    <p:sldId id="278" r:id="rId47"/>
    <p:sldId id="306" r:id="rId48"/>
    <p:sldId id="279" r:id="rId49"/>
    <p:sldId id="313" r:id="rId50"/>
    <p:sldId id="280" r:id="rId51"/>
    <p:sldId id="281" r:id="rId5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0" autoAdjust="0"/>
    <p:restoredTop sz="95053" autoAdjust="0"/>
  </p:normalViewPr>
  <p:slideViewPr>
    <p:cSldViewPr>
      <p:cViewPr varScale="1">
        <p:scale>
          <a:sx n="70" d="100"/>
          <a:sy n="70" d="100"/>
        </p:scale>
        <p:origin x="12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D32A8BE-F2DD-454D-A475-913A7BD81C98}" type="datetimeFigureOut">
              <a:rPr lang="en-US"/>
              <a:pPr/>
              <a:t>3/14/2015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900D0FE-8E2E-42F7-AA24-F28A95D25B7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8881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0D0FE-8E2E-42F7-AA24-F28A95D25B7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13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/>
          <p:nvPr/>
        </p:nvSpPr>
        <p:spPr>
          <a:xfrm>
            <a:off x="0" y="3124200"/>
            <a:ext cx="91440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srgbClr val="00B050"/>
                </a:solidFill>
                <a:latin typeface="Century" pitchFamily="18" charset="0"/>
              </a:rPr>
              <a:t>Microsoft Office Excel 2010</a:t>
            </a:r>
          </a:p>
        </p:txBody>
      </p:sp>
      <p:sp>
        <p:nvSpPr>
          <p:cNvPr id="4" name="Rectangle 10"/>
          <p:cNvSpPr/>
          <p:nvPr/>
        </p:nvSpPr>
        <p:spPr>
          <a:xfrm>
            <a:off x="0" y="6324600"/>
            <a:ext cx="9144000" cy="533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228600"/>
            <a:ext cx="14478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3"/>
          <p:cNvSpPr txBox="1"/>
          <p:nvPr/>
        </p:nvSpPr>
        <p:spPr>
          <a:xfrm>
            <a:off x="3279775" y="3276600"/>
            <a:ext cx="3016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Calibri" pitchFamily="34" charset="0"/>
              </a:rPr>
              <a:t>®</a:t>
            </a:r>
          </a:p>
        </p:txBody>
      </p:sp>
      <p:pic>
        <p:nvPicPr>
          <p:cNvPr id="7" name="Picture 7" descr="leaves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38600"/>
            <a:ext cx="9144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8"/>
          <p:cNvSpPr txBox="1"/>
          <p:nvPr/>
        </p:nvSpPr>
        <p:spPr>
          <a:xfrm>
            <a:off x="6781800" y="3200400"/>
            <a:ext cx="3016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Calibri" pitchFamily="34" charset="0"/>
              </a:rPr>
              <a:t>®</a:t>
            </a:r>
          </a:p>
        </p:txBody>
      </p:sp>
      <p:sp>
        <p:nvSpPr>
          <p:cNvPr id="157701" name="Title Placeholder 1"/>
          <p:cNvSpPr>
            <a:spLocks noGrp="1"/>
          </p:cNvSpPr>
          <p:nvPr>
            <p:ph type="ctrTitle"/>
          </p:nvPr>
        </p:nvSpPr>
        <p:spPr>
          <a:xfrm>
            <a:off x="0" y="914400"/>
            <a:ext cx="9144000" cy="1524000"/>
          </a:xfrm>
        </p:spPr>
        <p:txBody>
          <a:bodyPr/>
          <a:lstStyle>
            <a:lvl1pPr algn="ctr">
              <a:defRPr sz="4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4906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F5810EA-39FC-473A-9DF4-D3E2C8EA4D7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AF3DFB-0F4E-4738-A69F-CEF3CA18617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19200"/>
            <a:ext cx="4267200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219200"/>
            <a:ext cx="4267200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0D247BE-502A-4CF1-A661-59C7A8ACC29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57845AD-82EA-4674-B2F9-BBB231325E7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08E62D-96A8-4E7C-A73B-ABAE10BA8D8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21717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52400"/>
            <a:ext cx="63627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543CE71-30A6-42C9-BC9B-25CE3AC0547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381000" cy="6858000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65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57200" y="1143000"/>
            <a:ext cx="8686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3058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400800"/>
            <a:ext cx="82296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b="1">
                <a:latin typeface="Calibri" pitchFamily="34" charset="0"/>
              </a:defRPr>
            </a:lvl1pPr>
          </a:lstStyle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156683" name="Text Box 11"/>
          <p:cNvSpPr txBox="1">
            <a:spLocks noChangeArrowheads="1"/>
          </p:cNvSpPr>
          <p:nvPr/>
        </p:nvSpPr>
        <p:spPr bwMode="auto">
          <a:xfrm>
            <a:off x="8248650" y="381000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XP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8248650" y="381000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XP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8248650" y="381000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XP</a:t>
            </a:r>
          </a:p>
        </p:txBody>
      </p:sp>
      <p:sp>
        <p:nvSpPr>
          <p:cNvPr id="14" name="Rectangle 13"/>
          <p:cNvSpPr/>
          <p:nvPr/>
        </p:nvSpPr>
        <p:spPr>
          <a:xfrm rot="10800000">
            <a:off x="8763000" y="0"/>
            <a:ext cx="381000" cy="6858000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65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0" y="6400800"/>
            <a:ext cx="8686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400800"/>
            <a:ext cx="5334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Calibri" pitchFamily="34" charset="0"/>
              </a:defRPr>
            </a:lvl1pPr>
          </a:lstStyle>
          <a:p>
            <a:fld id="{E88CDF34-8A71-4037-8830-C84553B1854D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67" r:id="rId3"/>
    <p:sldLayoutId id="2147483666" r:id="rId4"/>
    <p:sldLayoutId id="2147483665" r:id="rId5"/>
    <p:sldLayoutId id="2147483664" r:id="rId6"/>
    <p:sldLayoutId id="2147483663" r:id="rId7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0409A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20409A"/>
        </a:buClr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Tutorial 7: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20409A"/>
                </a:solidFill>
                <a:latin typeface="+mj-lt"/>
                <a:ea typeface="+mj-ea"/>
                <a:cs typeface="+mj-cs"/>
              </a:rPr>
              <a:t>Developing an Excel Application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5810EA-39FC-473A-9DF4-D3E2C8EA4D7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31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431404-5682-4EBF-A31E-6E224709A4EC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20481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Defined Names</a:t>
            </a:r>
          </a:p>
        </p:txBody>
      </p:sp>
      <p:sp>
        <p:nvSpPr>
          <p:cNvPr id="20482" name="Rectangle 7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Use the Selection dialog box to create defined names by </a:t>
            </a:r>
            <a:r>
              <a:rPr lang="en-US" dirty="0" smtClean="0"/>
              <a:t>selection</a:t>
            </a:r>
          </a:p>
          <a:p>
            <a:endParaRPr lang="en-US" dirty="0" smtClean="0"/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353013"/>
            <a:ext cx="64897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57200" y="4271507"/>
            <a:ext cx="8305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Select the range with labels to which you want to assign a name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On the FURMULA tab , click the create from Selection button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Specify whether to create the ranges based on the top row , bottom row , left column or right in the 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Click the OK button 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C2F633-9197-4D1D-A8BD-90609A7552EC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21505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and Deleting </a:t>
            </a:r>
            <a:r>
              <a:rPr lang="en-US" dirty="0" smtClean="0"/>
              <a:t>Defined Names</a:t>
            </a:r>
          </a:p>
        </p:txBody>
      </p:sp>
      <p:sp>
        <p:nvSpPr>
          <p:cNvPr id="21506" name="Rectangle 7"/>
          <p:cNvSpPr>
            <a:spLocks noGrp="1"/>
          </p:cNvSpPr>
          <p:nvPr>
            <p:ph type="body" idx="1"/>
          </p:nvPr>
        </p:nvSpPr>
        <p:spPr>
          <a:xfrm>
            <a:off x="342900" y="1281208"/>
            <a:ext cx="8534400" cy="4906963"/>
          </a:xfrm>
        </p:spPr>
        <p:txBody>
          <a:bodyPr/>
          <a:lstStyle/>
          <a:p>
            <a:r>
              <a:rPr lang="en-US" dirty="0" smtClean="0"/>
              <a:t>On the FURMULA tab , click the Name Manager</a:t>
            </a:r>
            <a:endParaRPr lang="en-US" dirty="0" smtClean="0"/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999" y="2057400"/>
            <a:ext cx="7659297" cy="4130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C2F633-9197-4D1D-A8BD-90609A7552EC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21505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and Deleting </a:t>
            </a:r>
            <a:r>
              <a:rPr lang="en-US" dirty="0" smtClean="0"/>
              <a:t>Defined Names</a:t>
            </a:r>
          </a:p>
        </p:txBody>
      </p:sp>
      <p:sp>
        <p:nvSpPr>
          <p:cNvPr id="21506" name="Rectangle 7"/>
          <p:cNvSpPr>
            <a:spLocks noGrp="1"/>
          </p:cNvSpPr>
          <p:nvPr>
            <p:ph type="body" idx="1"/>
          </p:nvPr>
        </p:nvSpPr>
        <p:spPr>
          <a:xfrm>
            <a:off x="342900" y="1281208"/>
            <a:ext cx="8534400" cy="4906963"/>
          </a:xfrm>
        </p:spPr>
        <p:txBody>
          <a:bodyPr/>
          <a:lstStyle/>
          <a:p>
            <a:r>
              <a:rPr lang="en-US" dirty="0" smtClean="0"/>
              <a:t>The edit dialog box (you can change the name and its reference cell or range )</a:t>
            </a:r>
            <a:endParaRPr lang="en-US" dirty="0" smtClean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139" y="2547985"/>
            <a:ext cx="7191922" cy="3548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266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82806C-1955-4808-8C7F-A2992099361A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Paste Names Command</a:t>
            </a:r>
            <a:endParaRPr lang="en-US" dirty="0" smtClean="0"/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When a workbook contains many defined names , it can be helpful to list </a:t>
            </a:r>
            <a:r>
              <a:rPr lang="en-US" sz="2000" dirty="0" smtClean="0"/>
              <a:t>all of the names and their cell address in the workbook documentation </a:t>
            </a:r>
            <a:r>
              <a:rPr lang="en-US" sz="2000" dirty="0" smtClean="0"/>
              <a:t>Use </a:t>
            </a:r>
            <a:r>
              <a:rPr lang="en-US" sz="2000" dirty="0" smtClean="0"/>
              <a:t>the Paste Names Command to generate a list of </a:t>
            </a:r>
            <a:r>
              <a:rPr lang="en-US" sz="2000" dirty="0" smtClean="0"/>
              <a:t>names</a:t>
            </a:r>
          </a:p>
          <a:p>
            <a:pPr marL="0" indent="0">
              <a:buNone/>
            </a:pPr>
            <a:r>
              <a:rPr lang="en-US" sz="2000" b="1" dirty="0" smtClean="0"/>
              <a:t>To create a list of defined names in the worksheet:</a:t>
            </a:r>
          </a:p>
          <a:p>
            <a:r>
              <a:rPr lang="en-US" sz="2000" dirty="0" smtClean="0"/>
              <a:t>Click the formulas Tab , click the Use in Formula button </a:t>
            </a:r>
          </a:p>
          <a:p>
            <a:r>
              <a:rPr lang="en-US" sz="2000" dirty="0" smtClean="0"/>
              <a:t>Click paste Names , the paste name dialog box open , you can paste any selected name or you can paste the entire list</a:t>
            </a:r>
          </a:p>
          <a:p>
            <a:r>
              <a:rPr lang="en-US" sz="2000" dirty="0" smtClean="0"/>
              <a:t>Click the Paste list button ( the defined names and their cell references are pasted )</a:t>
            </a:r>
            <a:endParaRPr lang="en-US" sz="20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276" r="44143" b="75000"/>
          <a:stretch/>
        </p:blipFill>
        <p:spPr>
          <a:xfrm>
            <a:off x="1828800" y="4290811"/>
            <a:ext cx="5791200" cy="1957589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5638800" y="4888605"/>
            <a:ext cx="1752600" cy="123755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1852A3-F85E-485C-BEE8-5AEFF4574023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Defined Names in Formulas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Descriptive formulas are simpler to enter and </a:t>
            </a:r>
            <a:r>
              <a:rPr lang="en-US" dirty="0" smtClean="0"/>
              <a:t>understand</a:t>
            </a:r>
          </a:p>
          <a:p>
            <a:r>
              <a:rPr lang="en-US" dirty="0" smtClean="0"/>
              <a:t>Ex: Range reference : = SUM(A2:A10)</a:t>
            </a:r>
          </a:p>
          <a:p>
            <a:r>
              <a:rPr lang="en-US" dirty="0"/>
              <a:t> </a:t>
            </a:r>
            <a:r>
              <a:rPr lang="en-US" dirty="0" smtClean="0"/>
              <a:t>      Defined Names : = SUM (Price)</a:t>
            </a:r>
            <a:endParaRPr lang="en-US" dirty="0" smtClean="0"/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2692" y="3551076"/>
            <a:ext cx="5144215" cy="275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DBE067-D352-4217-B7BF-96F75A4C7C1D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Adding Defined Names to Existing Formulas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>
          <a:xfrm>
            <a:off x="228600" y="1295400"/>
            <a:ext cx="8915400" cy="4906963"/>
          </a:xfrm>
        </p:spPr>
        <p:txBody>
          <a:bodyPr/>
          <a:lstStyle/>
          <a:p>
            <a:r>
              <a:rPr lang="en-US" sz="2000" dirty="0" smtClean="0"/>
              <a:t>Defined names are not automatically substituted for cell addresses in a formula</a:t>
            </a:r>
          </a:p>
          <a:p>
            <a:r>
              <a:rPr lang="en-US" sz="2000" dirty="0" smtClean="0"/>
              <a:t>Replace cell addresses in existing formulas with their defined names to make formulas more </a:t>
            </a:r>
            <a:r>
              <a:rPr lang="en-US" sz="2000" dirty="0" smtClean="0"/>
              <a:t>understandable</a:t>
            </a:r>
          </a:p>
          <a:p>
            <a:pPr marL="0" indent="0">
              <a:buNone/>
            </a:pPr>
            <a:r>
              <a:rPr lang="en-US" sz="2000" b="1" dirty="0" smtClean="0"/>
              <a:t>Adding defined names to existing Formula:</a:t>
            </a:r>
          </a:p>
          <a:p>
            <a:r>
              <a:rPr lang="en-US" sz="2000" dirty="0" smtClean="0"/>
              <a:t>On the formula tab click the defined name button arrow then click apply Names</a:t>
            </a:r>
          </a:p>
          <a:p>
            <a:r>
              <a:rPr lang="en-US" sz="2000" dirty="0" smtClean="0"/>
              <a:t>In the apply names dialog box select the names you want to apply</a:t>
            </a:r>
          </a:p>
          <a:p>
            <a:r>
              <a:rPr lang="en-US" sz="2000" dirty="0" smtClean="0"/>
              <a:t>Click ok </a:t>
            </a:r>
          </a:p>
          <a:p>
            <a:pPr marL="0" indent="0">
              <a:buNone/>
            </a:pPr>
            <a:r>
              <a:rPr lang="en-US" sz="2000" dirty="0" smtClean="0"/>
              <a:t>Or</a:t>
            </a:r>
          </a:p>
          <a:p>
            <a:r>
              <a:rPr lang="en-US" sz="2000" dirty="0" smtClean="0"/>
              <a:t>Edit the formula by selecting</a:t>
            </a:r>
          </a:p>
          <a:p>
            <a:pPr marL="0" indent="0">
              <a:buNone/>
            </a:pPr>
            <a:r>
              <a:rPr lang="en-US" sz="2000" dirty="0" smtClean="0"/>
              <a:t>the cell reference and typing the </a:t>
            </a:r>
          </a:p>
          <a:p>
            <a:pPr marL="0" indent="0">
              <a:buNone/>
            </a:pPr>
            <a:r>
              <a:rPr lang="en-US" sz="2000" dirty="0" smtClean="0"/>
              <a:t>defined name.</a:t>
            </a:r>
            <a:endParaRPr lang="en-US" sz="2000" dirty="0" smtClean="0"/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4370" y="3581400"/>
            <a:ext cx="4550231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26A4E4-297A-4483-9418-4BCC6072420D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25601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Visual Overview</a:t>
            </a:r>
          </a:p>
        </p:txBody>
      </p:sp>
      <p:pic>
        <p:nvPicPr>
          <p:cNvPr id="2560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990600"/>
            <a:ext cx="5486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348187-D28F-42D4-99F4-90B9E052AA4A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26625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Data Validation and Protection</a:t>
            </a:r>
          </a:p>
        </p:txBody>
      </p:sp>
      <p:pic>
        <p:nvPicPr>
          <p:cNvPr id="2662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5950" y="933450"/>
            <a:ext cx="53721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C85BD-FA41-49FD-97E6-F5095811F8F1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27649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Validating Data Entry</a:t>
            </a:r>
            <a:endParaRPr lang="en-US" dirty="0" smtClean="0">
              <a:solidFill>
                <a:schemeClr val="accent2"/>
              </a:solidFill>
            </a:endParaRPr>
          </a:p>
        </p:txBody>
      </p:sp>
      <p:sp>
        <p:nvSpPr>
          <p:cNvPr id="27650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z="2800" dirty="0" smtClean="0"/>
              <a:t>Ensures that correct data is entered and stored in a worksheet</a:t>
            </a:r>
          </a:p>
          <a:p>
            <a:pPr lvl="1"/>
            <a:r>
              <a:rPr lang="en-US" dirty="0" smtClean="0"/>
              <a:t>Protects cells with formulas from accidental deletion</a:t>
            </a:r>
          </a:p>
          <a:p>
            <a:pPr lvl="1"/>
            <a:r>
              <a:rPr lang="en-US" dirty="0" smtClean="0"/>
              <a:t>Reduces repetitious keystrokes and mouse clicks</a:t>
            </a:r>
          </a:p>
          <a:p>
            <a:r>
              <a:rPr lang="en-US" sz="2800" dirty="0" smtClean="0"/>
              <a:t>Each </a:t>
            </a:r>
            <a:r>
              <a:rPr lang="en-US" sz="2800" b="1" dirty="0" smtClean="0"/>
              <a:t>validation rule </a:t>
            </a:r>
            <a:r>
              <a:rPr lang="en-US" sz="2800" dirty="0" smtClean="0"/>
              <a:t>defines criteria for data that can be stored in a cell or range</a:t>
            </a:r>
          </a:p>
          <a:p>
            <a:r>
              <a:rPr lang="en-US" sz="2800" dirty="0" smtClean="0"/>
              <a:t>Use Data Validation dialog box to specify validation criteria, input message, and error alert for the active cell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85FC0D-BA92-4EFE-B7D2-AD767B8DF757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481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Specifying Validation Criteria</a:t>
            </a:r>
          </a:p>
        </p:txBody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When you create a validation rule, specify the type of data allowed as well as a list or range of acceptable values (validation criteria)</a:t>
            </a:r>
            <a:endParaRPr lang="en-US" altLang="ko-KR" dirty="0" smtClean="0">
              <a:ea typeface="Gulim" pitchFamily="34" charset="-127"/>
            </a:endParaRP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068638"/>
            <a:ext cx="655002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Create an application </a:t>
            </a:r>
          </a:p>
          <a:p>
            <a:r>
              <a:rPr lang="en-US" sz="2800" dirty="0" smtClean="0"/>
              <a:t>Create , edit , and delete defined names for cells and ranges</a:t>
            </a:r>
          </a:p>
          <a:p>
            <a:r>
              <a:rPr lang="en-US" sz="2800" dirty="0" smtClean="0"/>
              <a:t>Paste a list of defined names as documentation </a:t>
            </a:r>
          </a:p>
          <a:p>
            <a:r>
              <a:rPr lang="en-US" sz="2800" dirty="0" smtClean="0"/>
              <a:t>Use defined names in formulas </a:t>
            </a:r>
          </a:p>
          <a:p>
            <a:r>
              <a:rPr lang="en-US" sz="2800" dirty="0" smtClean="0"/>
              <a:t>Add defined name to existing formulas</a:t>
            </a:r>
          </a:p>
          <a:p>
            <a:r>
              <a:rPr lang="en-US" sz="2800" dirty="0" smtClean="0"/>
              <a:t>Create validation rules for data entry</a:t>
            </a:r>
          </a:p>
          <a:p>
            <a:r>
              <a:rPr lang="en-US" sz="2800" dirty="0" smtClean="0"/>
              <a:t>Protect the content of worksheets and workbook</a:t>
            </a:r>
          </a:p>
          <a:p>
            <a:r>
              <a:rPr lang="en-US" sz="2800" dirty="0" smtClean="0"/>
              <a:t>Add , edit , and delete comments</a:t>
            </a:r>
          </a:p>
          <a:p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5810EA-39FC-473A-9DF4-D3E2C8EA4D7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930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463BFA-D3E8-45FA-9BB6-B143DDC0C2FC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501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Specifying Validation Criteria</a:t>
            </a: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3481" y="2618000"/>
            <a:ext cx="6777037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609600" y="1349650"/>
            <a:ext cx="5964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On the DATA tab click the Data validation button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Click the setting tab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Click the Allow arrow , click the type of data allowed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9E7F1B-4561-4383-AFC3-5971C05D75D5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an Input Message</a:t>
            </a:r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000" dirty="0" smtClean="0"/>
              <a:t>Reduces the chance of a data-entry error</a:t>
            </a:r>
          </a:p>
          <a:p>
            <a:r>
              <a:rPr lang="en-US" sz="2000" dirty="0" smtClean="0"/>
              <a:t>Provides additional information about type of data allowed for the cell</a:t>
            </a:r>
          </a:p>
          <a:p>
            <a:r>
              <a:rPr lang="en-US" sz="2000" dirty="0" smtClean="0"/>
              <a:t>Appears as a ScreenTip next to selected </a:t>
            </a:r>
            <a:r>
              <a:rPr lang="en-US" sz="2000" dirty="0" smtClean="0"/>
              <a:t>cell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/>
              <a:t>On the DATA tab click the Data validation button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/>
              <a:t>Click the </a:t>
            </a:r>
            <a:r>
              <a:rPr lang="en-US" sz="2000" dirty="0" smtClean="0"/>
              <a:t>Input message tab</a:t>
            </a:r>
            <a:endParaRPr lang="en-US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 smtClean="0"/>
              <a:t>Enter a title and text for the message </a:t>
            </a:r>
            <a:endParaRPr lang="en-US" sz="2000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7688" y="3511550"/>
            <a:ext cx="548322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0AD9F8-B454-4AD4-8C97-C78B32C090A6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Creating an Error Alert Style and Message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000" dirty="0" smtClean="0"/>
              <a:t>An error alert determines what happens after a user attempts to make an invalid entry in a cell that has a validation rule defined</a:t>
            </a:r>
          </a:p>
          <a:p>
            <a:r>
              <a:rPr lang="en-US" sz="2000" dirty="0" smtClean="0"/>
              <a:t>Tree error alert styles: Stop, Warning, and </a:t>
            </a:r>
            <a:r>
              <a:rPr lang="en-US" sz="2000" dirty="0" smtClean="0"/>
              <a:t>Information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/>
              <a:t>On the DATA tab click the Data validation button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/>
              <a:t>Click the </a:t>
            </a:r>
            <a:r>
              <a:rPr lang="en-US" sz="2000" dirty="0" smtClean="0"/>
              <a:t>Error Alert tab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 smtClean="0"/>
              <a:t>Select an alert style and then enter a title and a text for the error message</a:t>
            </a:r>
            <a:endParaRPr lang="en-US" sz="2000" dirty="0"/>
          </a:p>
          <a:p>
            <a:endParaRPr lang="en-US" sz="2000" dirty="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3606303"/>
            <a:ext cx="54832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D325A9-197B-43C2-85A0-2A6BF3FE8402}" type="slidenum">
              <a:rPr lang="en-US"/>
              <a:pPr/>
              <a:t>23</a:t>
            </a:fld>
            <a:endParaRPr lang="en-US" dirty="0"/>
          </a:p>
        </p:txBody>
      </p:sp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List Validation Rule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400" dirty="0" smtClean="0"/>
              <a:t>Restricts a cell to accept only entries that are on a list you create</a:t>
            </a:r>
          </a:p>
          <a:p>
            <a:r>
              <a:rPr lang="en-US" sz="2400" dirty="0" smtClean="0"/>
              <a:t>Create the list of valid entries in the Data Validation dialog box, or use a list of valid entries in a single column or </a:t>
            </a:r>
            <a:r>
              <a:rPr lang="en-US" sz="2400" dirty="0" smtClean="0"/>
              <a:t>row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/>
              <a:t>On the DATA tab click the Data validation button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/>
              <a:t>Click the setting tab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/>
              <a:t>Click the Allow arrow , click the type of data </a:t>
            </a:r>
            <a:r>
              <a:rPr lang="en-US" sz="2400" dirty="0" smtClean="0"/>
              <a:t>allowed to be list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/>
              <a:t>In the source enter the range you want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/>
              <a:t>Then click ok</a:t>
            </a:r>
            <a:endParaRPr lang="en-US" sz="2400" dirty="0"/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332A68-0179-475F-B086-8134A6017E8B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31745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000" dirty="0" smtClean="0"/>
              <a:t>Protecting a Worksheet and a Workbook</a:t>
            </a:r>
          </a:p>
        </p:txBody>
      </p:sp>
      <p:sp>
        <p:nvSpPr>
          <p:cNvPr id="31746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Reduces data-entry errors by limiting access to certain parts of the workbook</a:t>
            </a:r>
          </a:p>
          <a:p>
            <a:r>
              <a:rPr lang="en-US" dirty="0" smtClean="0"/>
              <a:t>Prevents users from changing cell contents, workbook organization, or viewing formulas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ED2BFB-065E-4960-A2B3-52534F26FA26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Locking and Unlocking Cells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A cell’s </a:t>
            </a:r>
            <a:r>
              <a:rPr lang="en-US" b="1" dirty="0" smtClean="0"/>
              <a:t>locked property </a:t>
            </a:r>
            <a:r>
              <a:rPr lang="en-US" dirty="0" smtClean="0"/>
              <a:t>determines whether changes can be made to that cell</a:t>
            </a:r>
          </a:p>
          <a:p>
            <a:pPr lvl="1"/>
            <a:r>
              <a:rPr lang="en-US" sz="3200" dirty="0" smtClean="0"/>
              <a:t>Locked property has no impact as long as worksheet is unprotected; after worksheet is protected, locked property is in control</a:t>
            </a:r>
          </a:p>
          <a:p>
            <a:pPr lvl="1"/>
            <a:r>
              <a:rPr lang="en-US" sz="3200" dirty="0" smtClean="0"/>
              <a:t>Default: Locked property is turned on for each cell, and worksheet protection is turned off</a:t>
            </a:r>
          </a:p>
          <a:p>
            <a:r>
              <a:rPr lang="en-US" dirty="0" smtClean="0"/>
              <a:t>Common practice: Protect the worksheet, but leave some cells unlocked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ED2BFB-065E-4960-A2B3-52534F26FA26}" type="slidenum">
              <a:rPr lang="en-US"/>
              <a:pPr/>
              <a:t>26</a:t>
            </a:fld>
            <a:endParaRPr lang="en-US" dirty="0"/>
          </a:p>
        </p:txBody>
      </p:sp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Locking and Unlocking Cells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686800" cy="4906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 unlock the cell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/>
              <a:t>In the home tab click the format button and then click format cell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/>
              <a:t>The format cell dialog box open , the locked property in the protection tab 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2400" b="1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159" t="6250" r="33602" b="68289"/>
          <a:stretch/>
        </p:blipFill>
        <p:spPr>
          <a:xfrm>
            <a:off x="1371599" y="3430432"/>
            <a:ext cx="6471211" cy="236076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143000" y="4106893"/>
            <a:ext cx="1752600" cy="123755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51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D20B5C-7277-4E6C-9772-D5CE84E08835}" type="slidenum">
              <a:rPr lang="en-US"/>
              <a:pPr/>
              <a:t>27</a:t>
            </a:fld>
            <a:endParaRPr lang="en-US" dirty="0"/>
          </a:p>
        </p:txBody>
      </p:sp>
      <p:sp>
        <p:nvSpPr>
          <p:cNvPr id="583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Protecting a Worksheet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400" dirty="0" smtClean="0"/>
              <a:t>Specify the actions still available to </a:t>
            </a:r>
            <a:r>
              <a:rPr lang="en-US" sz="2400" dirty="0" smtClean="0"/>
              <a:t>users</a:t>
            </a:r>
            <a:endParaRPr lang="en-US" sz="2400" dirty="0" smtClean="0"/>
          </a:p>
          <a:p>
            <a:pPr>
              <a:spcBef>
                <a:spcPts val="0"/>
              </a:spcBef>
            </a:pPr>
            <a:r>
              <a:rPr lang="en-US" sz="2400" dirty="0" smtClean="0"/>
              <a:t>A protected worksheet can be unprotected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Require a password to turn off protection only if you are concerned that users might make </a:t>
            </a:r>
            <a:r>
              <a:rPr lang="en-US" sz="2400" dirty="0" smtClean="0"/>
              <a:t>changes</a:t>
            </a:r>
          </a:p>
          <a:p>
            <a:pPr lvl="1">
              <a:spcBef>
                <a:spcPts val="0"/>
              </a:spcBef>
            </a:pPr>
            <a:r>
              <a:rPr lang="en-US" sz="2000" dirty="0" smtClean="0"/>
              <a:t>On the REVIEW tab click the protect sheet button </a:t>
            </a:r>
          </a:p>
          <a:p>
            <a:pPr lvl="1">
              <a:spcBef>
                <a:spcPts val="0"/>
              </a:spcBef>
            </a:pPr>
            <a:r>
              <a:rPr lang="en-US" sz="2000" dirty="0" smtClean="0"/>
              <a:t>Enter a password</a:t>
            </a:r>
          </a:p>
          <a:p>
            <a:pPr lvl="1">
              <a:spcBef>
                <a:spcPts val="0"/>
              </a:spcBef>
            </a:pPr>
            <a:r>
              <a:rPr lang="en-US" sz="2000" dirty="0" smtClean="0"/>
              <a:t>Select all the actions you want to allow users to take</a:t>
            </a:r>
          </a:p>
          <a:p>
            <a:pPr lvl="1">
              <a:spcBef>
                <a:spcPts val="0"/>
              </a:spcBef>
            </a:pPr>
            <a:r>
              <a:rPr lang="en-US" sz="2000" dirty="0" smtClean="0"/>
              <a:t>Click ok</a:t>
            </a:r>
            <a:endParaRPr lang="en-US" sz="2000" dirty="0" smtClean="0"/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3672681"/>
            <a:ext cx="4576762" cy="27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5720C9-DEAA-4B9A-89F5-53B9C6EA2399}" type="slidenum">
              <a:rPr lang="en-US"/>
              <a:pPr/>
              <a:t>28</a:t>
            </a:fld>
            <a:endParaRPr lang="en-US" dirty="0"/>
          </a:p>
        </p:txBody>
      </p:sp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Protecting a Workbook</a:t>
            </a:r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000" dirty="0" smtClean="0"/>
              <a:t>Keeps a worksheet from being modified</a:t>
            </a:r>
          </a:p>
          <a:p>
            <a:pPr lvl="1"/>
            <a:r>
              <a:rPr lang="en-US" sz="2000" dirty="0" smtClean="0"/>
              <a:t>Protecting the structure prohibits renaming, deleting, hiding, or inserting worksheets</a:t>
            </a:r>
          </a:p>
          <a:p>
            <a:pPr lvl="1"/>
            <a:r>
              <a:rPr lang="en-US" sz="2000" dirty="0" smtClean="0"/>
              <a:t>Protecting the windows prohibits moving, resizing, closing, or hiding parts of the window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Default: Protect only the 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structure of the workbook, not 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/>
              <a:t>	the windows used to display </a:t>
            </a:r>
            <a:r>
              <a:rPr lang="en-US" sz="2000" dirty="0" smtClean="0"/>
              <a:t>it</a:t>
            </a:r>
          </a:p>
          <a:p>
            <a:pPr>
              <a:spcBef>
                <a:spcPts val="0"/>
              </a:spcBef>
              <a:buNone/>
            </a:pPr>
            <a:endParaRPr lang="en-US" sz="2000" dirty="0" smtClean="0"/>
          </a:p>
          <a:p>
            <a:pPr lvl="1">
              <a:spcBef>
                <a:spcPts val="0"/>
              </a:spcBef>
            </a:pPr>
            <a:r>
              <a:rPr lang="en-US" sz="1800" dirty="0"/>
              <a:t>On the REVIEW tab click the protect </a:t>
            </a:r>
            <a:endParaRPr lang="en-US" sz="1800" dirty="0" smtClean="0"/>
          </a:p>
          <a:p>
            <a:pPr marL="457200" lvl="1" indent="0">
              <a:spcBef>
                <a:spcPts val="0"/>
              </a:spcBef>
              <a:buNone/>
            </a:pPr>
            <a:r>
              <a:rPr lang="en-US" sz="1800" dirty="0" smtClean="0"/>
              <a:t>Workbook button </a:t>
            </a:r>
            <a:endParaRPr lang="en-US" sz="1800" dirty="0"/>
          </a:p>
          <a:p>
            <a:pPr lvl="1">
              <a:spcBef>
                <a:spcPts val="0"/>
              </a:spcBef>
            </a:pPr>
            <a:r>
              <a:rPr lang="en-US" sz="1800" dirty="0"/>
              <a:t>Enter a password</a:t>
            </a:r>
          </a:p>
          <a:p>
            <a:pPr lvl="1">
              <a:spcBef>
                <a:spcPts val="0"/>
              </a:spcBef>
            </a:pPr>
            <a:r>
              <a:rPr lang="en-US" sz="1800" dirty="0" smtClean="0"/>
              <a:t>Click the check box to indicate if you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800" dirty="0" smtClean="0"/>
              <a:t>want to protect the workbook structure , windows or both </a:t>
            </a:r>
            <a:endParaRPr lang="en-US" sz="1800" dirty="0"/>
          </a:p>
          <a:p>
            <a:pPr lvl="1">
              <a:spcBef>
                <a:spcPts val="0"/>
              </a:spcBef>
            </a:pPr>
            <a:r>
              <a:rPr lang="en-US" sz="1800" dirty="0"/>
              <a:t>Click ok</a:t>
            </a:r>
          </a:p>
          <a:p>
            <a:pPr>
              <a:spcBef>
                <a:spcPts val="0"/>
              </a:spcBef>
              <a:buNone/>
            </a:pPr>
            <a:endParaRPr lang="en-US" sz="2000" dirty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/>
          <a:srcRect r="1540"/>
          <a:stretch>
            <a:fillRect/>
          </a:stretch>
        </p:blipFill>
        <p:spPr bwMode="auto">
          <a:xfrm>
            <a:off x="4953000" y="2667000"/>
            <a:ext cx="3523966" cy="250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9175E2-71D7-430D-A370-9ABFD7D1D0CF}" type="slidenum">
              <a:rPr lang="en-US"/>
              <a:pPr/>
              <a:t>29</a:t>
            </a:fld>
            <a:endParaRPr lang="en-US" dirty="0"/>
          </a:p>
        </p:txBody>
      </p:sp>
      <p:sp>
        <p:nvSpPr>
          <p:cNvPr id="33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Unprotecting a Worksheet and a Workbook</a:t>
            </a:r>
          </a:p>
        </p:txBody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A worksheet must be unprotected to edit its contents</a:t>
            </a:r>
          </a:p>
          <a:p>
            <a:r>
              <a:rPr lang="en-US" dirty="0" smtClean="0"/>
              <a:t>A workbook must be unprotected to change its </a:t>
            </a:r>
            <a:r>
              <a:rPr lang="en-US" dirty="0" smtClean="0"/>
              <a:t>structure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On the REVIEW tab click the </a:t>
            </a:r>
            <a:r>
              <a:rPr lang="en-US" sz="2000" dirty="0" smtClean="0"/>
              <a:t>unprotect </a:t>
            </a:r>
            <a:r>
              <a:rPr lang="en-US" sz="2000" dirty="0"/>
              <a:t>sheet button 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Enter a </a:t>
            </a:r>
            <a:r>
              <a:rPr lang="en-US" sz="2000" dirty="0" smtClean="0"/>
              <a:t>password of asked </a:t>
            </a:r>
            <a:endParaRPr lang="en-US" sz="2000" dirty="0"/>
          </a:p>
          <a:p>
            <a:pPr lvl="1">
              <a:spcBef>
                <a:spcPts val="0"/>
              </a:spcBef>
            </a:pPr>
            <a:r>
              <a:rPr lang="en-US" sz="2000" dirty="0" smtClean="0"/>
              <a:t>Click </a:t>
            </a:r>
            <a:r>
              <a:rPr lang="en-US" sz="2000" dirty="0"/>
              <a:t>ok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Macro viruses and excel security features </a:t>
            </a:r>
          </a:p>
          <a:p>
            <a:r>
              <a:rPr lang="en-US" sz="2800" dirty="0" smtClean="0"/>
              <a:t>Add the developer tab to the ribbon</a:t>
            </a:r>
          </a:p>
          <a:p>
            <a:r>
              <a:rPr lang="en-US" sz="2800" dirty="0" smtClean="0"/>
              <a:t>Create and run a macro</a:t>
            </a:r>
          </a:p>
          <a:p>
            <a:r>
              <a:rPr lang="en-US" sz="2800" dirty="0" smtClean="0"/>
              <a:t>Edit a macro using the visual basic editor </a:t>
            </a:r>
          </a:p>
          <a:p>
            <a:r>
              <a:rPr lang="en-US" sz="2800" dirty="0" smtClean="0"/>
              <a:t>Assign a macro to a keyboard shortcut button </a:t>
            </a:r>
          </a:p>
          <a:p>
            <a:r>
              <a:rPr lang="en-US" sz="2800" dirty="0" smtClean="0"/>
              <a:t>Save and open a workbook in macro-enabled format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5810EA-39FC-473A-9DF4-D3E2C8EA4D7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8348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AF3211-B317-42A7-AFBC-D2631E92F369}" type="slidenum">
              <a:rPr lang="en-US"/>
              <a:pPr/>
              <a:t>30</a:t>
            </a:fld>
            <a:endParaRPr lang="en-US" dirty="0"/>
          </a:p>
        </p:txBody>
      </p:sp>
      <p:sp>
        <p:nvSpPr>
          <p:cNvPr id="34817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Inserting Comments</a:t>
            </a:r>
          </a:p>
        </p:txBody>
      </p:sp>
      <p:sp>
        <p:nvSpPr>
          <p:cNvPr id="34818" name="Rectangle 7"/>
          <p:cNvSpPr>
            <a:spLocks noGrp="1"/>
          </p:cNvSpPr>
          <p:nvPr>
            <p:ph type="body" idx="4294967295"/>
          </p:nvPr>
        </p:nvSpPr>
        <p:spPr>
          <a:xfrm>
            <a:off x="152400" y="1190271"/>
            <a:ext cx="5939051" cy="4906963"/>
          </a:xfrm>
        </p:spPr>
        <p:txBody>
          <a:bodyPr/>
          <a:lstStyle/>
          <a:p>
            <a:r>
              <a:rPr lang="en-US" sz="2400" dirty="0" smtClean="0"/>
              <a:t>Use comments to:</a:t>
            </a:r>
          </a:p>
          <a:p>
            <a:pPr lvl="1"/>
            <a:r>
              <a:rPr lang="en-US" sz="2400" dirty="0" smtClean="0"/>
              <a:t>Explain contents of a particular cell</a:t>
            </a:r>
          </a:p>
          <a:p>
            <a:pPr lvl="1"/>
            <a:r>
              <a:rPr lang="en-US" sz="2400" dirty="0" smtClean="0"/>
              <a:t>Provide instructions to users</a:t>
            </a:r>
          </a:p>
          <a:p>
            <a:pPr lvl="1"/>
            <a:r>
              <a:rPr lang="en-US" sz="2400" dirty="0" smtClean="0"/>
              <a:t>Share ideas and notes from several users collaborating on a </a:t>
            </a:r>
            <a:r>
              <a:rPr lang="en-US" sz="2400" dirty="0" smtClean="0"/>
              <a:t>project</a:t>
            </a:r>
          </a:p>
          <a:p>
            <a:pPr marL="457200" lvl="1" indent="0">
              <a:buNone/>
            </a:pPr>
            <a:r>
              <a:rPr lang="en-US" sz="2400" dirty="0" smtClean="0"/>
              <a:t>To insert a comment:</a:t>
            </a:r>
            <a:endParaRPr lang="en-US" sz="2400" dirty="0" smtClean="0"/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Select the cell to which you want to attach a comment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Right click the selected cell and then click insert a comment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Type the comment 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Click a cell to hide the comment</a:t>
            </a:r>
            <a:endParaRPr lang="en-US" sz="32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718" t="39584" r="59370" b="12500"/>
          <a:stretch/>
        </p:blipFill>
        <p:spPr>
          <a:xfrm>
            <a:off x="5867400" y="1878593"/>
            <a:ext cx="25908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339C69-EEBC-4E99-81FB-1C128C606FC1}" type="slidenum">
              <a:rPr lang="en-US"/>
              <a:pPr/>
              <a:t>31</a:t>
            </a:fld>
            <a:endParaRPr lang="en-US" dirty="0"/>
          </a:p>
        </p:txBody>
      </p:sp>
      <p:sp>
        <p:nvSpPr>
          <p:cNvPr id="35841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Visual Overview</a:t>
            </a:r>
          </a:p>
        </p:txBody>
      </p:sp>
      <p:pic>
        <p:nvPicPr>
          <p:cNvPr id="3584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989013"/>
            <a:ext cx="5638800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2770D0-9149-40F5-BEA6-512C2A73051D}" type="slidenum">
              <a:rPr lang="en-US"/>
              <a:pPr/>
              <a:t>32</a:t>
            </a:fld>
            <a:endParaRPr lang="en-US" dirty="0"/>
          </a:p>
        </p:txBody>
      </p:sp>
      <p:sp>
        <p:nvSpPr>
          <p:cNvPr id="36865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Working with Macros</a:t>
            </a:r>
          </a:p>
        </p:txBody>
      </p:sp>
      <p:pic>
        <p:nvPicPr>
          <p:cNvPr id="3686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011238"/>
            <a:ext cx="5638800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0D02D0-E704-47F2-984E-8865F55DC930}" type="slidenum">
              <a:rPr lang="en-US"/>
              <a:pPr/>
              <a:t>33</a:t>
            </a:fld>
            <a:endParaRPr lang="en-US" dirty="0"/>
          </a:p>
        </p:txBody>
      </p:sp>
      <p:sp>
        <p:nvSpPr>
          <p:cNvPr id="37889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Automating Tasks with Macros</a:t>
            </a:r>
          </a:p>
        </p:txBody>
      </p:sp>
      <p:sp>
        <p:nvSpPr>
          <p:cNvPr id="37890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z="2400" dirty="0" smtClean="0"/>
              <a:t>Macros perform repetitive tasks consistently and faster than you can</a:t>
            </a:r>
          </a:p>
          <a:p>
            <a:r>
              <a:rPr lang="en-US" sz="2400" dirty="0" smtClean="0"/>
              <a:t>After the macro is created and tested, tasks are done exactly the same way each time</a:t>
            </a:r>
          </a:p>
          <a:p>
            <a:r>
              <a:rPr lang="en-US" sz="2400" dirty="0" smtClean="0"/>
              <a:t>Use Developer tab to create and run </a:t>
            </a:r>
            <a:r>
              <a:rPr lang="en-US" sz="2400" dirty="0" smtClean="0"/>
              <a:t>macros</a:t>
            </a:r>
          </a:p>
          <a:p>
            <a:pPr marL="0" indent="0">
              <a:buNone/>
            </a:pPr>
            <a:r>
              <a:rPr lang="en-US" sz="2400" dirty="0"/>
              <a:t>To display the developer tab in the ribbon 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/>
              <a:t>Click the FILE tab and then click options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/>
              <a:t>In the left pane click customize ribbon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/>
              <a:t>In the right pane click the DEVELOPER check box and then click ok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0D02D0-E704-47F2-984E-8865F55DC930}" type="slidenum">
              <a:rPr lang="en-US"/>
              <a:pPr/>
              <a:t>34</a:t>
            </a:fld>
            <a:endParaRPr lang="en-US" dirty="0"/>
          </a:p>
        </p:txBody>
      </p:sp>
      <p:sp>
        <p:nvSpPr>
          <p:cNvPr id="37889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Automating Tasks with Macros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633" y="1676400"/>
            <a:ext cx="7543800" cy="298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6431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7A36F3-8BD2-44E5-919B-7E171C34F15A}" type="slidenum">
              <a:rPr lang="en-US"/>
              <a:pPr/>
              <a:t>35</a:t>
            </a:fld>
            <a:endParaRPr lang="en-US" dirty="0"/>
          </a:p>
        </p:txBody>
      </p:sp>
      <p:sp>
        <p:nvSpPr>
          <p:cNvPr id="38913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Protecting Against Macro Viruses</a:t>
            </a:r>
          </a:p>
        </p:txBody>
      </p:sp>
      <p:sp>
        <p:nvSpPr>
          <p:cNvPr id="38914" name="Rectangle 7"/>
          <p:cNvSpPr>
            <a:spLocks noGrp="1"/>
          </p:cNvSpPr>
          <p:nvPr>
            <p:ph type="body" idx="4294967295"/>
          </p:nvPr>
        </p:nvSpPr>
        <p:spPr>
          <a:xfrm>
            <a:off x="457200" y="1143000"/>
            <a:ext cx="8229600" cy="4906963"/>
          </a:xfrm>
        </p:spPr>
        <p:txBody>
          <a:bodyPr/>
          <a:lstStyle/>
          <a:p>
            <a:r>
              <a:rPr lang="en-US" b="1" dirty="0" smtClean="0"/>
              <a:t>Virus</a:t>
            </a:r>
          </a:p>
          <a:p>
            <a:pPr lvl="1"/>
            <a:r>
              <a:rPr lang="en-US" sz="3200" dirty="0" smtClean="0"/>
              <a:t>Computer program designed to copy itself into other programs with the intention of causing mischief or harm</a:t>
            </a:r>
          </a:p>
          <a:p>
            <a:r>
              <a:rPr lang="en-US" b="1" dirty="0" smtClean="0"/>
              <a:t>Macro viruses</a:t>
            </a:r>
          </a:p>
          <a:p>
            <a:pPr lvl="1"/>
            <a:r>
              <a:rPr lang="en-US" sz="3200" dirty="0" smtClean="0"/>
              <a:t>Type of virus that uses a program’s own macro programming language to distribute the virus</a:t>
            </a:r>
          </a:p>
          <a:p>
            <a:r>
              <a:rPr lang="en-US" dirty="0" smtClean="0"/>
              <a:t>Microsoft Office </a:t>
            </a:r>
            <a:r>
              <a:rPr lang="en-US" dirty="0" smtClean="0"/>
              <a:t>2013 </a:t>
            </a:r>
            <a:r>
              <a:rPr lang="en-US" dirty="0" smtClean="0"/>
              <a:t>provides several options for levels of security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3A4C00-F9A1-4D13-9297-8F465C1C8B59}" type="slidenum">
              <a:rPr lang="en-US"/>
              <a:pPr/>
              <a:t>36</a:t>
            </a:fld>
            <a:endParaRPr lang="en-US" dirty="0"/>
          </a:p>
        </p:txBody>
      </p:sp>
      <p:sp>
        <p:nvSpPr>
          <p:cNvPr id="696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 Security Settings</a:t>
            </a:r>
          </a:p>
        </p:txBody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Control what Excel will do about macros when the workbook is opened</a:t>
            </a:r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000" y="2533650"/>
            <a:ext cx="7112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10A37B-FF3B-488D-8146-8F87E674595B}" type="slidenum">
              <a:rPr lang="en-US"/>
              <a:pPr/>
              <a:t>37</a:t>
            </a:fld>
            <a:endParaRPr lang="en-US" dirty="0"/>
          </a:p>
        </p:txBody>
      </p:sp>
      <p:sp>
        <p:nvSpPr>
          <p:cNvPr id="716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 Security Settings</a:t>
            </a:r>
          </a:p>
        </p:txBody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000" dirty="0" smtClean="0"/>
              <a:t>Set macro security in the </a:t>
            </a:r>
            <a:r>
              <a:rPr lang="en-US" sz="2000" b="1" dirty="0" smtClean="0"/>
              <a:t>Trust </a:t>
            </a:r>
            <a:r>
              <a:rPr lang="en-US" sz="2000" b="1" dirty="0" smtClean="0"/>
              <a:t>Center</a:t>
            </a:r>
            <a:endParaRPr lang="en-US" sz="2000" dirty="0" smtClean="0"/>
          </a:p>
          <a:p>
            <a:r>
              <a:rPr lang="en-US" sz="2000" dirty="0" smtClean="0"/>
              <a:t>Use Trusted Locations to define file paths for files considered trustworthy</a:t>
            </a:r>
          </a:p>
          <a:p>
            <a:r>
              <a:rPr lang="en-US" sz="2000" dirty="0" smtClean="0"/>
              <a:t>Use a </a:t>
            </a:r>
            <a:r>
              <a:rPr lang="en-US" sz="2000" b="1" dirty="0" smtClean="0"/>
              <a:t>digital signature </a:t>
            </a:r>
            <a:r>
              <a:rPr lang="en-US" sz="2000" dirty="0" smtClean="0"/>
              <a:t>to identify the author of a workbook that contains </a:t>
            </a:r>
            <a:r>
              <a:rPr lang="en-US" sz="2000" dirty="0" smtClean="0"/>
              <a:t>macros</a:t>
            </a:r>
          </a:p>
          <a:p>
            <a:pPr marL="0" indent="0">
              <a:buNone/>
            </a:pPr>
            <a:r>
              <a:rPr lang="en-US" sz="2000" dirty="0" smtClean="0"/>
              <a:t>To set the macro security level:</a:t>
            </a:r>
            <a:endParaRPr lang="en-US" sz="2000" dirty="0" smtClean="0"/>
          </a:p>
          <a:p>
            <a:r>
              <a:rPr lang="en-US" sz="2000" dirty="0" smtClean="0"/>
              <a:t>On the developer tab click macro security , click the Disable all macros with notification </a:t>
            </a:r>
            <a:endParaRPr lang="en-US" sz="20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132" t="4167" r="19546" b="61458"/>
          <a:stretch/>
        </p:blipFill>
        <p:spPr>
          <a:xfrm>
            <a:off x="685800" y="3748882"/>
            <a:ext cx="78486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15AB60-8885-4534-A54E-FCC373C96B02}" type="slidenum">
              <a:rPr lang="en-US"/>
              <a:pPr/>
              <a:t>38</a:t>
            </a:fld>
            <a:endParaRPr lang="en-US" dirty="0"/>
          </a:p>
        </p:txBody>
      </p:sp>
      <p:sp>
        <p:nvSpPr>
          <p:cNvPr id="39937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Recording a Macro</a:t>
            </a:r>
          </a:p>
        </p:txBody>
      </p:sp>
      <p:sp>
        <p:nvSpPr>
          <p:cNvPr id="39938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z="2000" dirty="0" smtClean="0"/>
              <a:t>For simple macros, use the macro recorder to record keystrokes and mouse actions as they are </a:t>
            </a:r>
            <a:r>
              <a:rPr lang="en-US" sz="2000" dirty="0" smtClean="0"/>
              <a:t>performed</a:t>
            </a:r>
            <a:endParaRPr lang="en-US" sz="2000" dirty="0" smtClean="0"/>
          </a:p>
          <a:p>
            <a:r>
              <a:rPr lang="en-US" sz="2000" dirty="0" smtClean="0"/>
              <a:t>For sophisticated macros, enter a series of commands in the </a:t>
            </a:r>
            <a:r>
              <a:rPr lang="en-US" sz="2000" b="1" dirty="0" smtClean="0"/>
              <a:t>Visual Basic for Applications (VBA) </a:t>
            </a:r>
            <a:r>
              <a:rPr lang="en-US" sz="2000" dirty="0" smtClean="0"/>
              <a:t>programming </a:t>
            </a:r>
            <a:r>
              <a:rPr lang="en-US" sz="2000" dirty="0" smtClean="0"/>
              <a:t>language</a:t>
            </a:r>
          </a:p>
          <a:p>
            <a:pPr marL="0" indent="0">
              <a:buNone/>
            </a:pPr>
            <a:r>
              <a:rPr lang="en-US" sz="2000" dirty="0" smtClean="0"/>
              <a:t>To start the macro recording :</a:t>
            </a:r>
          </a:p>
          <a:p>
            <a:r>
              <a:rPr lang="en-US" sz="1800" dirty="0" smtClean="0"/>
              <a:t>On the developer tab click the Record Macro button</a:t>
            </a:r>
          </a:p>
          <a:p>
            <a:r>
              <a:rPr lang="en-US" sz="1800" dirty="0" smtClean="0"/>
              <a:t>Enter a name for the macro</a:t>
            </a:r>
          </a:p>
          <a:p>
            <a:r>
              <a:rPr lang="en-US" sz="1800" dirty="0" smtClean="0"/>
              <a:t>Specify the location to store the macro then Click ok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7427" y="3962826"/>
            <a:ext cx="7059704" cy="289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EBA650-1C0C-4C64-9246-C16C3A4B7C07}" type="slidenum">
              <a:rPr lang="en-US"/>
              <a:pPr/>
              <a:t>39</a:t>
            </a:fld>
            <a:endParaRPr lang="en-US" dirty="0"/>
          </a:p>
        </p:txBody>
      </p:sp>
      <p:sp>
        <p:nvSpPr>
          <p:cNvPr id="40961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Running a Macro</a:t>
            </a:r>
          </a:p>
        </p:txBody>
      </p:sp>
      <p:sp>
        <p:nvSpPr>
          <p:cNvPr id="40962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z="2800" dirty="0" smtClean="0"/>
              <a:t>Either use the specified shortcut key </a:t>
            </a:r>
            <a:r>
              <a:rPr lang="en-US" sz="2800" dirty="0" smtClean="0"/>
              <a:t>or on the developer tab click the macros button then  </a:t>
            </a:r>
            <a:r>
              <a:rPr lang="en-US" sz="2800" dirty="0" smtClean="0"/>
              <a:t>select the macro in the Macro dialog </a:t>
            </a:r>
            <a:r>
              <a:rPr lang="en-US" sz="2800" dirty="0" smtClean="0"/>
              <a:t>box then click run</a:t>
            </a:r>
            <a:endParaRPr lang="en-US" sz="2800" dirty="0" smtClean="0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2187" y="2757062"/>
            <a:ext cx="7159625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9813F7-5E1C-4733-9068-55A763EDE1B4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4337" name="Rectangle 9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Visual Overview</a:t>
            </a:r>
          </a:p>
        </p:txBody>
      </p:sp>
      <p:pic>
        <p:nvPicPr>
          <p:cNvPr id="14338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990600"/>
            <a:ext cx="5638800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16DBA1-11B9-4242-AED4-4B787BDBA73B}" type="slidenum">
              <a:rPr lang="en-US"/>
              <a:pPr/>
              <a:t>40</a:t>
            </a:fld>
            <a:endParaRPr lang="en-US" dirty="0"/>
          </a:p>
        </p:txBody>
      </p:sp>
      <p:sp>
        <p:nvSpPr>
          <p:cNvPr id="737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 for Fixing Macro Errors</a:t>
            </a:r>
          </a:p>
        </p:txBody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Rerecord the macro using the same macro name</a:t>
            </a:r>
          </a:p>
          <a:p>
            <a:r>
              <a:rPr lang="en-US" dirty="0" smtClean="0"/>
              <a:t>Delete the recorded macro; record it again</a:t>
            </a:r>
          </a:p>
          <a:p>
            <a:r>
              <a:rPr lang="en-US" dirty="0" smtClean="0"/>
              <a:t>Run the macro one step at a time to locate the problem; use one of the previous methods to correct the problem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1A8BA8-268A-43B5-BB8B-ED1090360EEA}" type="slidenum">
              <a:rPr lang="en-US"/>
              <a:pPr/>
              <a:t>41</a:t>
            </a:fld>
            <a:endParaRPr lang="en-US" dirty="0"/>
          </a:p>
        </p:txBody>
      </p:sp>
      <p:sp>
        <p:nvSpPr>
          <p:cNvPr id="41985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000" dirty="0" smtClean="0"/>
              <a:t>Working with the Visual Basic Editor</a:t>
            </a:r>
          </a:p>
        </p:txBody>
      </p:sp>
      <p:sp>
        <p:nvSpPr>
          <p:cNvPr id="41986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Components</a:t>
            </a:r>
          </a:p>
          <a:p>
            <a:pPr lvl="1"/>
            <a:r>
              <a:rPr lang="en-US" sz="3200" dirty="0" smtClean="0"/>
              <a:t>Code window contains the VBA code</a:t>
            </a:r>
          </a:p>
          <a:p>
            <a:pPr lvl="1"/>
            <a:r>
              <a:rPr lang="en-US" sz="3200" dirty="0" smtClean="0"/>
              <a:t>Project Explorer window displays a treelike diagram consisting of every open workbook</a:t>
            </a:r>
          </a:p>
          <a:p>
            <a:pPr lvl="1"/>
            <a:r>
              <a:rPr lang="en-US" sz="3200" dirty="0" smtClean="0"/>
              <a:t>Menu bar contains menus of commands used to edit, debug, and run VBA statements</a:t>
            </a:r>
          </a:p>
          <a:p>
            <a:r>
              <a:rPr lang="en-US" dirty="0" smtClean="0"/>
              <a:t>Accessed through Macro dialog box or Visual Basic button in Code group on Developer tab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17F23-4F13-409B-9248-A9FDE832C513}" type="slidenum">
              <a:rPr lang="en-US"/>
              <a:pPr/>
              <a:t>42</a:t>
            </a:fld>
            <a:endParaRPr lang="en-US" dirty="0"/>
          </a:p>
        </p:txBody>
      </p:sp>
      <p:sp>
        <p:nvSpPr>
          <p:cNvPr id="75781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Working with the Visual Basic Editor</a:t>
            </a:r>
            <a:endParaRPr lang="en-US" dirty="0" smtClean="0"/>
          </a:p>
        </p:txBody>
      </p:sp>
      <p:pic>
        <p:nvPicPr>
          <p:cNvPr id="7578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362200"/>
            <a:ext cx="8077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533400" y="1284659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 the developer tab click the Macros button , select the macro from the macro name list and then click edit button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F60085-FA4A-409A-A1A6-3C6B2516355B}" type="slidenum">
              <a:rPr lang="en-US"/>
              <a:pPr/>
              <a:t>43</a:t>
            </a:fld>
            <a:endParaRPr lang="en-US" dirty="0"/>
          </a:p>
        </p:txBody>
      </p:sp>
      <p:sp>
        <p:nvSpPr>
          <p:cNvPr id="768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Understanding the Structure of Macros</a:t>
            </a:r>
          </a:p>
        </p:txBody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Each macro </a:t>
            </a:r>
            <a:r>
              <a:rPr lang="en-US" b="1" dirty="0" smtClean="0"/>
              <a:t>(sub procedure) </a:t>
            </a:r>
            <a:r>
              <a:rPr lang="en-US" dirty="0" smtClean="0"/>
              <a:t>begins with </a:t>
            </a:r>
            <a:r>
              <a:rPr lang="en-US" b="1" i="1" dirty="0" smtClean="0"/>
              <a:t>Sub</a:t>
            </a:r>
            <a:r>
              <a:rPr lang="en-US" i="1" dirty="0" smtClean="0"/>
              <a:t> </a:t>
            </a:r>
            <a:r>
              <a:rPr lang="en-US" dirty="0" smtClean="0"/>
              <a:t>followed by the name of the sub procedure and a set of parentheses (the arguments)</a:t>
            </a:r>
          </a:p>
          <a:p>
            <a:r>
              <a:rPr lang="en-US" dirty="0" smtClean="0"/>
              <a:t>Comments about the macro follow the statement and do not include any actions</a:t>
            </a:r>
          </a:p>
          <a:p>
            <a:r>
              <a:rPr lang="en-US" dirty="0" smtClean="0"/>
              <a:t>The body of the macro follows the comments</a:t>
            </a:r>
          </a:p>
          <a:p>
            <a:r>
              <a:rPr lang="en-US" b="1" dirty="0" smtClean="0"/>
              <a:t>End Sub </a:t>
            </a:r>
            <a:r>
              <a:rPr lang="en-US" dirty="0" smtClean="0"/>
              <a:t>statement indicates the end of the sub procedure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3F9539-2B0D-46B7-BBCD-DA80B793D9BC}" type="slidenum">
              <a:rPr lang="en-US"/>
              <a:pPr/>
              <a:t>44</a:t>
            </a:fld>
            <a:endParaRPr lang="en-US" dirty="0"/>
          </a:p>
        </p:txBody>
      </p:sp>
      <p:sp>
        <p:nvSpPr>
          <p:cNvPr id="819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Understanding the Structure of Macros</a:t>
            </a:r>
          </a:p>
        </p:txBody>
      </p:sp>
      <p:sp>
        <p:nvSpPr>
          <p:cNvPr id="81923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A Code window can contain several sub procedures</a:t>
            </a:r>
          </a:p>
          <a:p>
            <a:r>
              <a:rPr lang="en-US" dirty="0" smtClean="0"/>
              <a:t>Each procedure is separated from the others by </a:t>
            </a:r>
            <a:r>
              <a:rPr lang="en-US" dirty="0" smtClean="0"/>
              <a:t>Sub</a:t>
            </a:r>
            <a:r>
              <a:rPr lang="en-US" i="1" dirty="0" smtClean="0"/>
              <a:t>ProcedureName</a:t>
            </a:r>
            <a:r>
              <a:rPr lang="en-US" dirty="0" smtClean="0"/>
              <a:t>() statement at the beginning, and End Sub statement at the end</a:t>
            </a:r>
          </a:p>
          <a:p>
            <a:r>
              <a:rPr lang="en-US" dirty="0" smtClean="0"/>
              <a:t>Sub procedures are organized into </a:t>
            </a:r>
            <a:r>
              <a:rPr lang="en-US" b="1" dirty="0" smtClean="0"/>
              <a:t>modules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EFC662-6FC4-4AA5-9C36-E71269D69FCA}" type="slidenum">
              <a:rPr lang="en-US"/>
              <a:pPr/>
              <a:t>45</a:t>
            </a:fld>
            <a:endParaRPr lang="en-US" dirty="0"/>
          </a:p>
        </p:txBody>
      </p:sp>
      <p:sp>
        <p:nvSpPr>
          <p:cNvPr id="788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Editing a Macro Using the Visual Basic Editor</a:t>
            </a:r>
          </a:p>
        </p:txBody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The Visual Basic Editor provides tools to assist in writing error-free code</a:t>
            </a:r>
          </a:p>
          <a:p>
            <a:r>
              <a:rPr lang="en-US" dirty="0" smtClean="0"/>
              <a:t>As you type a command, the editor provides pop-up windows and text to help you insert the correct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DC4EB8-06D4-4F87-A974-A363DFC74746}" type="slidenum">
              <a:rPr lang="en-US"/>
              <a:pPr/>
              <a:t>46</a:t>
            </a:fld>
            <a:endParaRPr lang="en-US" dirty="0"/>
          </a:p>
        </p:txBody>
      </p:sp>
      <p:sp>
        <p:nvSpPr>
          <p:cNvPr id="43009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Creating Macro Buttons</a:t>
            </a:r>
          </a:p>
        </p:txBody>
      </p:sp>
      <p:sp>
        <p:nvSpPr>
          <p:cNvPr id="43010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z="2000" dirty="0" smtClean="0"/>
              <a:t>A macro can be assigned to a button placed directly in the worksheet</a:t>
            </a:r>
          </a:p>
          <a:p>
            <a:r>
              <a:rPr lang="en-US" sz="2000" dirty="0" smtClean="0"/>
              <a:t>Clicking a button (with a descriptive label) can be more intuitive and simpler than trying to remember combinations of keystrokes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 smtClean="0"/>
              <a:t>On the developer tab , in the Controls group click the insert button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 smtClean="0"/>
              <a:t>In the form controls section , click the button(from control)button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 smtClean="0"/>
              <a:t>Click the worksheet where you want the macro to be located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 smtClean="0"/>
              <a:t>In the assign macro dialog box , select the macro you want to assign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 smtClean="0"/>
              <a:t>Type a new name and click ok </a:t>
            </a:r>
            <a:endParaRPr lang="en-US" sz="1800" dirty="0" smtClean="0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 rotWithShape="1">
          <a:blip r:embed="rId2"/>
          <a:srcRect r="35429"/>
          <a:stretch/>
        </p:blipFill>
        <p:spPr bwMode="auto">
          <a:xfrm>
            <a:off x="500117" y="3924276"/>
            <a:ext cx="7919983" cy="2476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C7AF4-AD04-4C41-8701-4362AA25F674}" type="slidenum">
              <a:rPr lang="en-US"/>
              <a:pPr/>
              <a:t>47</a:t>
            </a:fld>
            <a:endParaRPr lang="en-US" dirty="0"/>
          </a:p>
        </p:txBody>
      </p:sp>
      <p:sp>
        <p:nvSpPr>
          <p:cNvPr id="849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Macro Buttons</a:t>
            </a:r>
          </a:p>
        </p:txBody>
      </p:sp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311275"/>
            <a:ext cx="46577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5913" y="4302125"/>
            <a:ext cx="57531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E63211-C2ED-4597-B511-635CFEA4D4EE}" type="slidenum">
              <a:rPr lang="en-US"/>
              <a:pPr/>
              <a:t>48</a:t>
            </a:fld>
            <a:endParaRPr lang="en-US" dirty="0"/>
          </a:p>
        </p:txBody>
      </p:sp>
      <p:sp>
        <p:nvSpPr>
          <p:cNvPr id="44033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Saving Workbooks with Macros</a:t>
            </a:r>
          </a:p>
        </p:txBody>
      </p:sp>
      <p:sp>
        <p:nvSpPr>
          <p:cNvPr id="44034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Default Excel Workbook format is a macro-free workbook (.</a:t>
            </a:r>
            <a:r>
              <a:rPr lang="en-US" dirty="0" smtClean="0"/>
              <a:t>xlsx</a:t>
            </a:r>
            <a:r>
              <a:rPr lang="en-US" dirty="0" smtClean="0"/>
              <a:t> file extension)</a:t>
            </a:r>
          </a:p>
          <a:p>
            <a:r>
              <a:rPr lang="en-US" dirty="0" smtClean="0"/>
              <a:t>To save the workbook with the macros, save the file as a macro-enabled workbook (.</a:t>
            </a:r>
            <a:r>
              <a:rPr lang="en-US" dirty="0" smtClean="0"/>
              <a:t>xlsm</a:t>
            </a:r>
            <a:r>
              <a:rPr lang="en-US" dirty="0" smtClean="0"/>
              <a:t> file extension)</a:t>
            </a:r>
          </a:p>
        </p:txBody>
      </p:sp>
      <p:pic>
        <p:nvPicPr>
          <p:cNvPr id="7" name="Picture 6" descr="Fig08-33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199" y="4038600"/>
            <a:ext cx="5689057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E63211-C2ED-4597-B511-635CFEA4D4EE}" type="slidenum">
              <a:rPr lang="en-US"/>
              <a:pPr/>
              <a:t>49</a:t>
            </a:fld>
            <a:endParaRPr lang="en-US" dirty="0"/>
          </a:p>
        </p:txBody>
      </p:sp>
      <p:sp>
        <p:nvSpPr>
          <p:cNvPr id="44033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Saving Workbooks with Macros</a:t>
            </a:r>
          </a:p>
        </p:txBody>
      </p:sp>
      <p:sp>
        <p:nvSpPr>
          <p:cNvPr id="44034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smtClean="0"/>
              <a:t>To save a workbook with macros:</a:t>
            </a:r>
          </a:p>
          <a:p>
            <a:r>
              <a:rPr lang="en-US" sz="2800" dirty="0" smtClean="0"/>
              <a:t>Click the save button , a dialog box will open click no</a:t>
            </a:r>
            <a:r>
              <a:rPr lang="en-US" sz="2800" dirty="0"/>
              <a:t> </a:t>
            </a:r>
            <a:r>
              <a:rPr lang="en-US" sz="2800" dirty="0" smtClean="0"/>
              <a:t>then the save as dialog box will open</a:t>
            </a:r>
          </a:p>
          <a:p>
            <a:r>
              <a:rPr lang="en-US" sz="2800" dirty="0" smtClean="0"/>
              <a:t>Click the save as type button and then click Excel Macro-Enabled Workbook</a:t>
            </a:r>
          </a:p>
          <a:p>
            <a:r>
              <a:rPr lang="en-US" sz="2800" dirty="0" smtClean="0"/>
              <a:t>Click save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2226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C969B6-825E-4911-AF85-C0105AE88841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15361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000" dirty="0" smtClean="0"/>
              <a:t>Excel Application and Defined Names</a:t>
            </a:r>
          </a:p>
        </p:txBody>
      </p:sp>
      <p:pic>
        <p:nvPicPr>
          <p:cNvPr id="1536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0" y="933450"/>
            <a:ext cx="53975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9648CF-27B6-4537-BF86-08014D7030BA}" type="slidenum">
              <a:rPr lang="en-US"/>
              <a:pPr/>
              <a:t>50</a:t>
            </a:fld>
            <a:endParaRPr lang="en-US" dirty="0"/>
          </a:p>
        </p:txBody>
      </p:sp>
      <p:sp>
        <p:nvSpPr>
          <p:cNvPr id="45057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Opening a Workbook with Macros</a:t>
            </a:r>
          </a:p>
        </p:txBody>
      </p:sp>
      <p:sp>
        <p:nvSpPr>
          <p:cNvPr id="45058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First time a workbook opens, a Security Warning appears in Message Bar providing the option to:</a:t>
            </a:r>
          </a:p>
          <a:p>
            <a:pPr lvl="1"/>
            <a:r>
              <a:rPr lang="en-US" sz="3200" dirty="0" smtClean="0"/>
              <a:t>Enable macros so they can be run, or </a:t>
            </a:r>
          </a:p>
          <a:p>
            <a:pPr lvl="1"/>
            <a:r>
              <a:rPr lang="en-US" sz="3200" dirty="0" smtClean="0"/>
              <a:t>Open the workbook with the macros disabled</a:t>
            </a: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800600"/>
            <a:ext cx="76200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9BA93B-FC66-4670-9016-05D1F540D8D3}" type="slidenum">
              <a:rPr lang="en-US"/>
              <a:pPr/>
              <a:t>51</a:t>
            </a:fld>
            <a:endParaRPr lang="en-US" dirty="0"/>
          </a:p>
        </p:txBody>
      </p:sp>
      <p:sp>
        <p:nvSpPr>
          <p:cNvPr id="46081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Customizing the Ribbon</a:t>
            </a:r>
          </a:p>
        </p:txBody>
      </p:sp>
      <p:sp>
        <p:nvSpPr>
          <p:cNvPr id="46082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Minimize the </a:t>
            </a:r>
            <a:r>
              <a:rPr lang="en-US" dirty="0" smtClean="0"/>
              <a:t>Ribbon</a:t>
            </a:r>
          </a:p>
          <a:p>
            <a:pPr marL="0" indent="0">
              <a:buNone/>
            </a:pPr>
            <a:r>
              <a:rPr lang="en-US" dirty="0" smtClean="0"/>
              <a:t>To remove the DEVELOPER tab</a:t>
            </a:r>
          </a:p>
          <a:p>
            <a:r>
              <a:rPr lang="en-US" dirty="0" smtClean="0"/>
              <a:t>Right click any tab on the ribbon and then click Customize the Ribbon </a:t>
            </a:r>
          </a:p>
          <a:p>
            <a:r>
              <a:rPr lang="en-US" dirty="0" smtClean="0"/>
              <a:t>In the right box , click the developer check box to remove the check</a:t>
            </a:r>
          </a:p>
          <a:p>
            <a:r>
              <a:rPr lang="en-US" dirty="0" smtClean="0"/>
              <a:t>Click ok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375E1E-F8CB-4166-B7B8-A1E002634BAB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6385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Planning an Excel Application</a:t>
            </a:r>
          </a:p>
        </p:txBody>
      </p:sp>
      <p:sp>
        <p:nvSpPr>
          <p:cNvPr id="16386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A spreadsheet written or tailored to meet specific needs</a:t>
            </a:r>
          </a:p>
          <a:p>
            <a:r>
              <a:rPr lang="en-US" dirty="0" smtClean="0"/>
              <a:t>The interface helps others use it</a:t>
            </a:r>
          </a:p>
          <a:p>
            <a:r>
              <a:rPr lang="en-US" dirty="0" smtClean="0"/>
              <a:t>Typically includes reports and charts, a data entry area, a custom interface, instructions, and documentation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D9E8F6-E202-41FF-B361-5371A69158AF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7409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Naming Cells and Ranges</a:t>
            </a:r>
          </a:p>
        </p:txBody>
      </p:sp>
      <p:sp>
        <p:nvSpPr>
          <p:cNvPr id="17410" name="Rectangle 7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Use a defined name to:</a:t>
            </a:r>
          </a:p>
          <a:p>
            <a:pPr lvl="1"/>
            <a:r>
              <a:rPr lang="en-US" sz="3200" dirty="0" smtClean="0"/>
              <a:t>Assign a meaningful, descriptive name to a cell or range</a:t>
            </a:r>
          </a:p>
          <a:p>
            <a:pPr lvl="1"/>
            <a:r>
              <a:rPr lang="en-US" sz="3200" dirty="0" smtClean="0"/>
              <a:t>Quickly navigate within a workbook to the cell with the defined name</a:t>
            </a:r>
          </a:p>
          <a:p>
            <a:pPr lvl="1"/>
            <a:r>
              <a:rPr lang="en-US" sz="3200" dirty="0" smtClean="0"/>
              <a:t>Create a more descriptive formula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2013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AA89E1-7156-403E-B8B8-F53FA965F1F9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Defined Names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Must begin with a letter or an underscore</a:t>
            </a:r>
          </a:p>
          <a:p>
            <a:r>
              <a:rPr lang="en-US" dirty="0" smtClean="0"/>
              <a:t>Can include letters, numbers, periods and underscores, but not other symbols or spaces</a:t>
            </a:r>
          </a:p>
          <a:p>
            <a:r>
              <a:rPr lang="en-US" dirty="0" smtClean="0"/>
              <a:t>Cannot be a valid cell address, function name, or reserved word</a:t>
            </a:r>
          </a:p>
          <a:p>
            <a:r>
              <a:rPr lang="en-US" dirty="0" smtClean="0"/>
              <a:t>Can include as many as 255 characters</a:t>
            </a:r>
          </a:p>
          <a:p>
            <a:pPr lvl="1"/>
            <a:r>
              <a:rPr lang="en-US" sz="3200" dirty="0" smtClean="0"/>
              <a:t>Short, meaningful names (5–15 characters) are more practical</a:t>
            </a:r>
          </a:p>
          <a:p>
            <a:r>
              <a:rPr lang="en-US" dirty="0" smtClean="0"/>
              <a:t>Are not case sensitive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New Perspectives on Microsoft Excel </a:t>
            </a:r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8A7649-3979-4772-8AE6-43AE962B5DB8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Defined Names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Use the Name box to create defined names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4959568"/>
            <a:ext cx="792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Select the cell or range to which you want to assign a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Click in the name box , type the name and then press enter (or In the FORMULA tab , in the defined Names Group click the define name button , type a name in the Name box and then click the OK button)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66" t="10416" r="77160" b="68751"/>
          <a:stretch/>
        </p:blipFill>
        <p:spPr>
          <a:xfrm>
            <a:off x="838200" y="2667000"/>
            <a:ext cx="2924175" cy="152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4773" t="1042" r="40043" b="43750"/>
          <a:stretch/>
        </p:blipFill>
        <p:spPr>
          <a:xfrm>
            <a:off x="4615787" y="1705138"/>
            <a:ext cx="2590800" cy="3193312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85800" y="3124200"/>
            <a:ext cx="1447800" cy="7620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5187287" y="1946384"/>
            <a:ext cx="1447800" cy="7620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07258" y="2122984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Name Box</a:t>
            </a:r>
            <a:endParaRPr lang="en-US" dirty="0"/>
          </a:p>
        </p:txBody>
      </p:sp>
      <p:cxnSp>
        <p:nvCxnSpPr>
          <p:cNvPr id="12" name="Straight Arrow Connector 11"/>
          <p:cNvCxnSpPr>
            <a:endCxn id="9" idx="1"/>
          </p:cNvCxnSpPr>
          <p:nvPr/>
        </p:nvCxnSpPr>
        <p:spPr>
          <a:xfrm>
            <a:off x="457200" y="2555250"/>
            <a:ext cx="440625" cy="6805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2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</TotalTime>
  <Words>2507</Words>
  <Application>Microsoft Office PowerPoint</Application>
  <PresentationFormat>On-screen Show (4:3)</PresentationFormat>
  <Paragraphs>345</Paragraphs>
  <Slides>51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9" baseType="lpstr">
      <vt:lpstr>Gulim</vt:lpstr>
      <vt:lpstr>Arial</vt:lpstr>
      <vt:lpstr>Calibri</vt:lpstr>
      <vt:lpstr>Century</vt:lpstr>
      <vt:lpstr>Courier New</vt:lpstr>
      <vt:lpstr>Times New Roman</vt:lpstr>
      <vt:lpstr>Wingdings</vt:lpstr>
      <vt:lpstr>2_Office Theme</vt:lpstr>
      <vt:lpstr>Tutorial 7:</vt:lpstr>
      <vt:lpstr>Objectives:</vt:lpstr>
      <vt:lpstr>Objectives:</vt:lpstr>
      <vt:lpstr>Visual Overview</vt:lpstr>
      <vt:lpstr>Excel Application and Defined Names</vt:lpstr>
      <vt:lpstr>Planning an Excel Application</vt:lpstr>
      <vt:lpstr>Naming Cells and Ranges</vt:lpstr>
      <vt:lpstr>Creating Defined Names</vt:lpstr>
      <vt:lpstr>Creating Defined Names</vt:lpstr>
      <vt:lpstr>Creating Defined Names</vt:lpstr>
      <vt:lpstr>Editing and Deleting Defined Names</vt:lpstr>
      <vt:lpstr>Editing and Deleting Defined Names</vt:lpstr>
      <vt:lpstr>Using the Paste Names Command</vt:lpstr>
      <vt:lpstr>Using Defined Names in Formulas</vt:lpstr>
      <vt:lpstr>Adding Defined Names to Existing Formulas</vt:lpstr>
      <vt:lpstr>Visual Overview</vt:lpstr>
      <vt:lpstr>Data Validation and Protection</vt:lpstr>
      <vt:lpstr>Validating Data Entry</vt:lpstr>
      <vt:lpstr>Specifying Validation Criteria</vt:lpstr>
      <vt:lpstr>Specifying Validation Criteria</vt:lpstr>
      <vt:lpstr>Creating an Input Message</vt:lpstr>
      <vt:lpstr>Creating an Error Alert Style and Message</vt:lpstr>
      <vt:lpstr>Creating a List Validation Rule</vt:lpstr>
      <vt:lpstr>Protecting a Worksheet and a Workbook</vt:lpstr>
      <vt:lpstr>Locking and Unlocking Cells</vt:lpstr>
      <vt:lpstr>Locking and Unlocking Cells</vt:lpstr>
      <vt:lpstr>Protecting a Worksheet</vt:lpstr>
      <vt:lpstr>Protecting a Workbook</vt:lpstr>
      <vt:lpstr>Unprotecting a Worksheet and a Workbook</vt:lpstr>
      <vt:lpstr>Inserting Comments</vt:lpstr>
      <vt:lpstr>Visual Overview</vt:lpstr>
      <vt:lpstr>Working with Macros</vt:lpstr>
      <vt:lpstr>Automating Tasks with Macros</vt:lpstr>
      <vt:lpstr>Automating Tasks with Macros</vt:lpstr>
      <vt:lpstr>Protecting Against Macro Viruses</vt:lpstr>
      <vt:lpstr>Macro Security Settings</vt:lpstr>
      <vt:lpstr>Macro Security Settings</vt:lpstr>
      <vt:lpstr>Recording a Macro</vt:lpstr>
      <vt:lpstr>Running a Macro</vt:lpstr>
      <vt:lpstr>Options for Fixing Macro Errors</vt:lpstr>
      <vt:lpstr>Working with the Visual Basic Editor</vt:lpstr>
      <vt:lpstr>Working with the Visual Basic Editor</vt:lpstr>
      <vt:lpstr>Understanding the Structure of Macros</vt:lpstr>
      <vt:lpstr>Understanding the Structure of Macros</vt:lpstr>
      <vt:lpstr>Editing a Macro Using the Visual Basic Editor</vt:lpstr>
      <vt:lpstr>Creating Macro Buttons</vt:lpstr>
      <vt:lpstr>Creating Macro Buttons</vt:lpstr>
      <vt:lpstr>Saving Workbooks with Macros</vt:lpstr>
      <vt:lpstr>Saving Workbooks with Macros</vt:lpstr>
      <vt:lpstr>Opening a Workbook with Macros</vt:lpstr>
      <vt:lpstr>Customizing the Ribbon</vt:lpstr>
    </vt:vector>
  </TitlesOfParts>
  <Company>Learning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Tutorial 8: Developing an Excel Application</dc:title>
  <dc:creator>Julia Leroux-Lindsey</dc:creator>
  <cp:lastModifiedBy>eman eman</cp:lastModifiedBy>
  <cp:revision>56</cp:revision>
  <dcterms:created xsi:type="dcterms:W3CDTF">2010-05-17T20:41:32Z</dcterms:created>
  <dcterms:modified xsi:type="dcterms:W3CDTF">2015-03-14T14:22:25Z</dcterms:modified>
</cp:coreProperties>
</file>